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7" r:id="rId40"/>
    <p:sldId id="298" r:id="rId41"/>
    <p:sldId id="299" r:id="rId42"/>
    <p:sldId id="294" r:id="rId43"/>
    <p:sldId id="295" r:id="rId44"/>
    <p:sldId id="296" r:id="rId45"/>
  </p:sldIdLst>
  <p:sldSz cx="9144000" cy="5143500" type="screen16x9"/>
  <p:notesSz cx="6858000" cy="9144000"/>
  <p:embeddedFontLst>
    <p:embeddedFont>
      <p:font typeface="Rubik" panose="020B0604020202020204" charset="-79"/>
      <p:regular r:id="rId47"/>
      <p:bold r:id="rId48"/>
      <p:italic r:id="rId49"/>
      <p:boldItalic r:id="rId50"/>
    </p:embeddedFont>
    <p:embeddedFont>
      <p:font typeface="Rubik Light" panose="020B0604020202020204" charset="-79"/>
      <p:regular r:id="rId51"/>
      <p:bold r:id="rId52"/>
      <p:italic r:id="rId53"/>
      <p:boldItalic r:id="rId54"/>
    </p:embeddedFont>
    <p:embeddedFont>
      <p:font typeface="Rubik Medium" panose="020B0604020202020204" charset="-79"/>
      <p:regular r:id="rId55"/>
      <p:bold r:id="rId56"/>
      <p:italic r:id="rId57"/>
      <p:boldItalic r:id="rId58"/>
    </p:embeddedFont>
    <p:embeddedFont>
      <p:font typeface="Rubik SemiBold" panose="020B0604020202020204" charset="-79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FE4A2F-740A-4331-AB63-E74EAB2B0CD1}">
  <a:tblStyle styleId="{1BFE4A2F-740A-4331-AB63-E74EAB2B0C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096f2e4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096f2e4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096f2e4f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096f2e4f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08d7736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08d7736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096f2e4f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8096f2e4f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096f2e4f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096f2e4f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096f2e4f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096f2e4f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096f2e4f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096f2e4f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096f2e4f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096f2e4f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096f2e4f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096f2e4f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096f2e4f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096f2e4f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096f2e4f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096f2e4f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096f2e4fb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096f2e4fb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096f2e4f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8096f2e4f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096f2e4fb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096f2e4fb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096f2e4f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096f2e4f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096f2e4f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8096f2e4f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096f2e4f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096f2e4f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8096f2e4f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8096f2e4f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096f2e4f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096f2e4f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096f2e4f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096f2e4f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096f2e4f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8096f2e4f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096f2e4f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096f2e4f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82659cac5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82659cac5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1071f13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81071f13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82659cac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82659cac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772324d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772324d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772324de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772324de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772324de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4772324de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772324d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772324d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772324d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772324d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11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f85ed5ec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f85ed5ec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772324d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772324d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262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772324d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772324d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13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026fb270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026fb270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026fb270d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026fb270d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026fb270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026fb270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08d7736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08d7736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Q6RVtqdtbCM?feature=oembed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ublic.tableau.com/views/KalbePBI/Sheet25?:language=en-US&amp;:display_count=n&amp;:origin=viz_share_link" TargetMode="External"/><Relationship Id="rId5" Type="http://schemas.openxmlformats.org/officeDocument/2006/relationships/hyperlink" Target="https://github.com/rizal-mujahiddan69/Kalbe_rakamin_intern" TargetMode="Externa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73925" y="854600"/>
            <a:ext cx="6045300" cy="161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Peramalan Barang dan Segmentasi  Customer pada Perusahaan Kalbe</a:t>
            </a:r>
            <a:endParaRPr sz="6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520700"/>
            <a:ext cx="76674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Kalbe Nutritionals Data Scientist </a:t>
            </a:r>
            <a:endParaRPr sz="2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Project Based Internship Program</a:t>
            </a:r>
            <a:endParaRPr sz="2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578725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Rizal Mujahiddan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349" y="172450"/>
            <a:ext cx="117982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57000" y="9770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pendapatan berdasarkan Nama toko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340500" y="39933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Peringkat pendapatan berdasarkan toko: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Lingga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Sinar Harapan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Prestasi Utama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5192250" y="39989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Lingga dan sinar harapan menjadi toko yang berbeda sendiri jika didasarkan pendapatan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94680"/>
            <a:ext cx="9144000" cy="275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57000" y="9770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Pemetaan pendapatan toko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340500" y="39933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Pendapatan lebih banyak di pulau jawa dan pulau sumatra.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5192250" y="39989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Pendapatan terbanyak ada di toko Lingga bagian maluku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Pendapatan terendah ada di toko Buana Indah di Negara Malaysia bagian Timur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75" y="726925"/>
            <a:ext cx="7651251" cy="31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cashew 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340500" y="39933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cashew lebih banyak di pulau jawa dan pulau sumatra.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5192250" y="39989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cashew </a:t>
            </a:r>
            <a:r>
              <a:rPr lang="en" b="1"/>
              <a:t>terbanyak</a:t>
            </a:r>
            <a:r>
              <a:rPr lang="en"/>
              <a:t> pada toko Lingga bagian Sulawesi Selatan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Cashew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Priangan bagian Lampung</a:t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00" y="739601"/>
            <a:ext cx="7251256" cy="302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Cheese Stick 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340500" y="386142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Cheese Stick lebih banyak di pulau jawa dan pulau sumatra.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5192250" y="386142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Cheese Stick </a:t>
            </a:r>
            <a:r>
              <a:rPr lang="en" b="1"/>
              <a:t>terbanyak</a:t>
            </a:r>
            <a:r>
              <a:rPr lang="en"/>
              <a:t> pada toko Lingga bagian Maluku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Cheese Stick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Priangan bagian Lampung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26925"/>
            <a:ext cx="7167674" cy="31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Choco Bar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340500" y="39933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Choco Bar lebih banyak di pulau jawa dan pulau sumatra.</a:t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5192250" y="3998975"/>
            <a:ext cx="36930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Choco Bar </a:t>
            </a:r>
            <a:r>
              <a:rPr lang="en" b="1"/>
              <a:t>terbanyak</a:t>
            </a:r>
            <a:r>
              <a:rPr lang="en"/>
              <a:t> pada toko Lingga bagian Maluku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Choco Bar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Bonafid bagian Jawa Timur (Surabaya)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25176"/>
            <a:ext cx="7260600" cy="305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Coffee Candy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Coffee Bar lebih banyak di pulau jawa dan pulau sumatra.</a:t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Coffee Candy </a:t>
            </a:r>
            <a:r>
              <a:rPr lang="en" b="1"/>
              <a:t>terbanyak</a:t>
            </a:r>
            <a:r>
              <a:rPr lang="en"/>
              <a:t> pada toko Bonafid bagian Jawa Timur (Surabaya)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Coffee Candy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Gita Ginara bagian Jawa tengah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796965"/>
            <a:ext cx="7108201" cy="290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Crackers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Crackers lebih banyak di pulau jawa dan pulau sumatra.</a:t>
            </a:r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Crackers </a:t>
            </a:r>
            <a:r>
              <a:rPr lang="en" b="1"/>
              <a:t>terbanyak</a:t>
            </a:r>
            <a:r>
              <a:rPr lang="en"/>
              <a:t> pada toko Prima Kelapa Dua bagian Jawa Barat (Bandung)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Crackers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Sinar Harapan bagian Aceh dan Priangan bagian Lampung</a:t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225" y="772789"/>
            <a:ext cx="7013801" cy="29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Ginger Candy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Ginger Candy lebih banyak di pulau Sumatra dan Jawa</a:t>
            </a:r>
            <a:endParaRPr/>
          </a:p>
        </p:txBody>
      </p:sp>
      <p:sp>
        <p:nvSpPr>
          <p:cNvPr id="228" name="Google Shape;228;p29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Ginger Candy </a:t>
            </a:r>
            <a:r>
              <a:rPr lang="en" b="1"/>
              <a:t>terbanyak</a:t>
            </a:r>
            <a:r>
              <a:rPr lang="en"/>
              <a:t> pada toko Sinar Harapan bagian Aceh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Ginger Candy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Bonafid bagian Jawa Timur</a:t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00" y="726925"/>
            <a:ext cx="7002824" cy="28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Oat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Oat lebih banyak di pulau Jawa dan Sumatra</a:t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Oat </a:t>
            </a:r>
            <a:r>
              <a:rPr lang="en" b="1"/>
              <a:t>terbanyak</a:t>
            </a:r>
            <a:r>
              <a:rPr lang="en"/>
              <a:t> pada toko Gina Gintara bagian Jawa Tengah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Oat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Sinar Harapan bagian Riau</a:t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925" y="789247"/>
            <a:ext cx="7260600" cy="305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1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Potato Chip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Potato Chip lebih banyak di pulau Sumatra dan Jawa</a:t>
            </a:r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Potato Chip </a:t>
            </a:r>
            <a:r>
              <a:rPr lang="en" b="1"/>
              <a:t>terbanyak</a:t>
            </a:r>
            <a:r>
              <a:rPr lang="en"/>
              <a:t> pada toko Priangan bagian Lampung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Potato Chip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Prima Kota bagian Jogjakarta</a:t>
            </a:r>
            <a:endParaRPr/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2274"/>
            <a:ext cx="7123726" cy="29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406299" y="185625"/>
            <a:ext cx="403445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 SemiBold"/>
                <a:ea typeface="Rubik SemiBold"/>
                <a:cs typeface="Rubik SemiBold"/>
                <a:sym typeface="Rubik SemiBold"/>
              </a:rPr>
              <a:t>Rizal Mujahiddan</a:t>
            </a:r>
            <a:endParaRPr sz="3600" b="1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37850" y="25717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Education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5294775" y="1625150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SMAN 2 Depok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294775" y="2709450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IPB University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294775" y="3861975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294775" y="4560675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*notes: just a sample page</a:t>
            </a:r>
            <a:endParaRPr b="1">
              <a:solidFill>
                <a:srgbClr val="FF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37850" y="3064350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A man interest machine learning and data science. My hardskill is Python, R, and SQL. 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Thai Tea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Thai Tea lebih banyak di pulau Sumatra dan Jawa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Thai Tea </a:t>
            </a:r>
            <a:r>
              <a:rPr lang="en" b="1"/>
              <a:t>terbanyak</a:t>
            </a:r>
            <a:r>
              <a:rPr lang="en"/>
              <a:t> pada toko Prima Kota bagian Jogjakarta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Thai Tea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Lingga bagian Maluku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75" y="755525"/>
            <a:ext cx="7123051" cy="29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Yoghurt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Yoghurt lebih banyak di pulau Sumatra dan Jawa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Yoghurt </a:t>
            </a:r>
            <a:r>
              <a:rPr lang="en" b="1"/>
              <a:t>terbanyak</a:t>
            </a:r>
            <a:r>
              <a:rPr lang="en"/>
              <a:t> pada toko Lingga bagian Maluku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Yoghurt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Gita Ginara Bagian Jawa Tengah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36400"/>
            <a:ext cx="7150725" cy="298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4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Cashew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5024500" y="1093800"/>
            <a:ext cx="3693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Cashew yang terjual tertinggi pada bulan Januari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Cashew yang terjual terendah pada bulan Mei</a:t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75" y="1157850"/>
            <a:ext cx="4625424" cy="29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Cheese Stick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5024500" y="1093800"/>
            <a:ext cx="3693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Cheese Stick yang terjual tertinggi pada bulan Maret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Cheese Stick yang terjual terendah pada bulan Februari</a:t>
            </a:r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25" y="1162800"/>
            <a:ext cx="4378901" cy="27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Choco Bar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5024500" y="1093800"/>
            <a:ext cx="3693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Choco Bar yang terjual tertinggi pada bulan Maret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Choco Bar yang terjual terendah pada bulan Juli</a:t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0" y="1164975"/>
            <a:ext cx="4707726" cy="29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Coffee Candy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/>
        </p:nvSpPr>
        <p:spPr>
          <a:xfrm>
            <a:off x="5024500" y="1093800"/>
            <a:ext cx="3693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Coffee Candy yang terjual tertinggi pada bulan Juni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Coffee Candy yang terjual terendah pada bulan November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775" y="1093800"/>
            <a:ext cx="4749726" cy="296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Crackers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Crackers yang terjual tertinggi pada bulan Desember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Crackers yang terjual terendah pada bulan Oktober</a:t>
            </a:r>
            <a:endParaRPr/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775" y="1033850"/>
            <a:ext cx="4951775" cy="31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Ginger Candy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Ginger Candy yang terjual tertinggi pada bulan Maret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Ginger Candy yang terjual terendah pada bulan Desember</a:t>
            </a:r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26" y="1234775"/>
            <a:ext cx="5013126" cy="31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Oat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Oat yang terjual tertinggi pada bulan Juni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Oat yang terjual terendah pada bulan April</a:t>
            </a:r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00" y="1027475"/>
            <a:ext cx="4891926" cy="30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1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Oat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44" name="Google Shape;344;p4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Oat yang terjual tertinggi pada bulan Juni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Oat yang terjual terendah pada bulan April</a:t>
            </a: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00" y="1027475"/>
            <a:ext cx="4891926" cy="30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641800" y="-20875"/>
            <a:ext cx="37743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Online Media 1" title="Project Based Internship KALBE Nutritionals - Data Scientist - Task 5">
            <a:hlinkClick r:id="" action="ppaction://media"/>
            <a:extLst>
              <a:ext uri="{FF2B5EF4-FFF2-40B4-BE49-F238E27FC236}">
                <a16:creationId xmlns:a16="http://schemas.microsoft.com/office/drawing/2014/main" id="{7D1E33BE-7E0A-4759-DCD4-A296399413E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826532" y="1692473"/>
            <a:ext cx="5490936" cy="3102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2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2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Thai Tea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53" name="Google Shape;353;p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Thai Tea yang terjual tertinggi pada bulan Maret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Thai Tea yang terjual terendah pada bulan Desember</a:t>
            </a:r>
            <a:endParaRPr/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80439"/>
            <a:ext cx="5135550" cy="322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3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Thai Tea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62" name="Google Shape;362;p4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Yoghurt yang terjual tertinggi pada bulan Juli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Thai Tea yang terjual terendah pada bulan Desember</a:t>
            </a:r>
            <a:endParaRPr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473" y="1093800"/>
            <a:ext cx="4925075" cy="32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4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Interpretasi MAPE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71" name="Google Shape;371;p4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Highly accurate forecasting berarti modelnya sangat tepat dalam meramal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Good forecasting berarti modelnya bagus untuk meramal dan layak untuk pengambilan keputusan masa datang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Reasonable forecasting berarti modelnya dalam batas wajar dalam peramalan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Inaccurate forecasting berarti model itu tidak bisa digunakan karena tidak akurat.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73" name="Google Shape;373;p44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{1BFE4A2F-740A-4331-AB63-E74EAB2B0CD1}</a:tableStyleId>
              </a:tblPr>
              <a:tblGrid>
                <a:gridCol w="124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MAPE</a:t>
                      </a:r>
                      <a:endParaRPr sz="1800"/>
                    </a:p>
                  </a:txBody>
                  <a:tcPr marL="91425" marR="91425" marT="91425" marB="91425"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Interpretation</a:t>
                      </a:r>
                      <a:endParaRPr sz="1800"/>
                    </a:p>
                  </a:txBody>
                  <a:tcPr marL="91425" marR="91425" marT="91425" marB="91425"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&lt;10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Highly accurate forecasting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10-20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Good forecasting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20-50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Reasonable forecasting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&gt;50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Inaccurate forecasting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Qty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Neural Prophet menjadi model yang paling baik dibanding yang lain karena nilai errornya sedikit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LSTM menjadi nilai yang terburuk dibandingkan dengan yang lain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82" name="Google Shape;382;p45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{1BFE4A2F-740A-4331-AB63-E74EAB2B0CD1}</a:tableStyleId>
              </a:tblPr>
              <a:tblGrid>
                <a:gridCol w="124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Model</a:t>
                      </a:r>
                      <a:endParaRPr sz="1800"/>
                    </a:p>
                  </a:txBody>
                  <a:tcPr marL="91425" marR="91425" marT="91425" marB="91425"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MAPE</a:t>
                      </a:r>
                      <a:endParaRPr sz="1800"/>
                    </a:p>
                  </a:txBody>
                  <a:tcPr marL="91425" marR="91425" marT="91425" marB="91425"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SMAPE</a:t>
                      </a:r>
                      <a:endParaRPr sz="1800"/>
                    </a:p>
                  </a:txBody>
                  <a:tcPr marL="91425" marR="91425" marT="91425" marB="91425"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Neural Prophet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22,59 %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20,40 %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Theta model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28,90 %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25,08 %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TFT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28,84 %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25,50 %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Arima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31,54 %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26,65 %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NHITS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44,30 %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33,85 %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LSTM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46,85 %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37,56 %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Neural Prophet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Neural Prophet menjadi model yang paling baik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Neural Prophet berdasarkan grafik ini cocok antara aktual dan peramalan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Nilai ramalan setelahnya lumayan meninggi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1" name="Google Shape;39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93800"/>
            <a:ext cx="5135550" cy="303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7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Neural Prophet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98" name="Google Shape;398;p4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Memiliki Trend naik turun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Pola yearly dan weekly bagus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AR-lag bagus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Trend segment cenderung berkelompok</a:t>
            </a:r>
            <a:endParaRPr/>
          </a:p>
        </p:txBody>
      </p:sp>
      <p:pic>
        <p:nvPicPr>
          <p:cNvPr id="400" name="Google Shape;40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631012"/>
            <a:ext cx="3014450" cy="45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LSTM,NHITS, dan TFT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7" name="Google Shape;407;p4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Grafik LSTM memiliki grafik yang bergelombang dengan variansi tinggi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Grafik NHITS memiliki bagus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Grafik TFT memiliki nilai mengikuti nilai testing meski ggelombang kurang menyesuaikan</a:t>
            </a:r>
            <a:endParaRPr/>
          </a:p>
        </p:txBody>
      </p:sp>
      <p:pic>
        <p:nvPicPr>
          <p:cNvPr id="409" name="Google Shape;40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547" y="1093800"/>
            <a:ext cx="4652000" cy="40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ARIMA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16" name="Google Shape;416;p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Grafik ARIMA(0,0,0)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ini menggunakan random walk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Nilainya yakni 48.647135</a:t>
            </a:r>
            <a:endParaRPr/>
          </a:p>
        </p:txBody>
      </p:sp>
      <p:pic>
        <p:nvPicPr>
          <p:cNvPr id="418" name="Google Shape;41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6" y="850200"/>
            <a:ext cx="5082031" cy="4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ARIMA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25" name="Google Shape;425;p5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Diagnosis model ARIMA memenuhi model ARIMA </a:t>
            </a:r>
            <a:endParaRPr/>
          </a:p>
        </p:txBody>
      </p:sp>
      <p:pic>
        <p:nvPicPr>
          <p:cNvPr id="427" name="Google Shape;42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62325"/>
            <a:ext cx="5135550" cy="3951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latin typeface="Rubik"/>
                <a:ea typeface="Rubik"/>
                <a:cs typeface="Rubik"/>
                <a:sym typeface="Rubik"/>
              </a:rPr>
              <a:t>Clustering</a:t>
            </a:r>
            <a:endParaRPr sz="29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25" name="Google Shape;425;p5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/>
          <p:cNvSpPr txBox="1"/>
          <p:nvPr/>
        </p:nvSpPr>
        <p:spPr>
          <a:xfrm>
            <a:off x="442590" y="3974673"/>
            <a:ext cx="3784603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Clustering yang digunakan adalah K-Means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7DEE8-D22E-8DB0-85CE-7BD20774E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94" y="850200"/>
            <a:ext cx="8143611" cy="3129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51887A-D5CE-8C7D-D2E2-8B89D15A4D4E}"/>
              </a:ext>
            </a:extLst>
          </p:cNvPr>
          <p:cNvSpPr txBox="1"/>
          <p:nvPr/>
        </p:nvSpPr>
        <p:spPr>
          <a:xfrm>
            <a:off x="4358776" y="4006403"/>
            <a:ext cx="4653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Clustering yang digunakan adalah 3 </a:t>
            </a:r>
          </a:p>
        </p:txBody>
      </p:sp>
    </p:spTree>
    <p:extLst>
      <p:ext uri="{BB962C8B-B14F-4D97-AF65-F5344CB8AC3E}">
        <p14:creationId xmlns:p14="http://schemas.microsoft.com/office/powerpoint/2010/main" val="65673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40500" y="82278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40500" y="1872972"/>
            <a:ext cx="8376900" cy="23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Rubik"/>
              <a:buChar char="●"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Mengetahui perkiraan quantity product yang terjual sehingga tim inventory dapat membuat stock persediaan harian yang cukup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Rubik"/>
              <a:buChar char="●"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Membuat segment customer. </a:t>
            </a:r>
            <a:endParaRPr sz="22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latin typeface="Rubik"/>
                <a:ea typeface="Rubik"/>
                <a:cs typeface="Rubik"/>
                <a:sym typeface="Rubik"/>
              </a:rPr>
              <a:t>Clustering</a:t>
            </a:r>
            <a:endParaRPr sz="29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25" name="Google Shape;425;p5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/>
          <p:cNvSpPr txBox="1"/>
          <p:nvPr/>
        </p:nvSpPr>
        <p:spPr>
          <a:xfrm>
            <a:off x="342683" y="4057650"/>
            <a:ext cx="8458634" cy="8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Berdasarkan analisis ini, dari Silhouette Score dan elbow bisa 3 atau 4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Karena nilai sillouhoute dan elbow method lebih bagus 3, maka pneulis memilih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9D3F88-3F14-FA22-5861-5078DE8F4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541" y="525463"/>
            <a:ext cx="6974918" cy="340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17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latin typeface="Rubik"/>
                <a:ea typeface="Rubik"/>
                <a:cs typeface="Rubik"/>
                <a:sym typeface="Rubik"/>
              </a:rPr>
              <a:t>Clustering</a:t>
            </a:r>
            <a:endParaRPr sz="29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25" name="Google Shape;425;p5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/>
          <p:cNvSpPr txBox="1"/>
          <p:nvPr/>
        </p:nvSpPr>
        <p:spPr>
          <a:xfrm>
            <a:off x="6155870" y="850200"/>
            <a:ext cx="2803339" cy="405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800" dirty="0"/>
              <a:t>Berdasarkan metriks Evaluasi metrik clustering, lebih bagus menggunakan 3 clustering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D69D75A-F889-FABE-AECC-522DD154F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589018"/>
              </p:ext>
            </p:extLst>
          </p:nvPr>
        </p:nvGraphicFramePr>
        <p:xfrm>
          <a:off x="-2" y="850200"/>
          <a:ext cx="6155870" cy="1965184"/>
        </p:xfrm>
        <a:graphic>
          <a:graphicData uri="http://schemas.openxmlformats.org/drawingml/2006/table">
            <a:tbl>
              <a:tblPr firstRow="1" bandRow="1">
                <a:tableStyleId>{1BFE4A2F-740A-4331-AB63-E74EAB2B0CD1}</a:tableStyleId>
              </a:tblPr>
              <a:tblGrid>
                <a:gridCol w="523903">
                  <a:extLst>
                    <a:ext uri="{9D8B030D-6E8A-4147-A177-3AD203B41FA5}">
                      <a16:colId xmlns:a16="http://schemas.microsoft.com/office/drawing/2014/main" val="747372763"/>
                    </a:ext>
                  </a:extLst>
                </a:gridCol>
                <a:gridCol w="977954">
                  <a:extLst>
                    <a:ext uri="{9D8B030D-6E8A-4147-A177-3AD203B41FA5}">
                      <a16:colId xmlns:a16="http://schemas.microsoft.com/office/drawing/2014/main" val="903929438"/>
                    </a:ext>
                  </a:extLst>
                </a:gridCol>
                <a:gridCol w="1030344">
                  <a:extLst>
                    <a:ext uri="{9D8B030D-6E8A-4147-A177-3AD203B41FA5}">
                      <a16:colId xmlns:a16="http://schemas.microsoft.com/office/drawing/2014/main" val="2946556445"/>
                    </a:ext>
                  </a:extLst>
                </a:gridCol>
                <a:gridCol w="977954">
                  <a:extLst>
                    <a:ext uri="{9D8B030D-6E8A-4147-A177-3AD203B41FA5}">
                      <a16:colId xmlns:a16="http://schemas.microsoft.com/office/drawing/2014/main" val="1306611011"/>
                    </a:ext>
                  </a:extLst>
                </a:gridCol>
                <a:gridCol w="908100">
                  <a:extLst>
                    <a:ext uri="{9D8B030D-6E8A-4147-A177-3AD203B41FA5}">
                      <a16:colId xmlns:a16="http://schemas.microsoft.com/office/drawing/2014/main" val="1152829991"/>
                    </a:ext>
                  </a:extLst>
                </a:gridCol>
                <a:gridCol w="717083">
                  <a:extLst>
                    <a:ext uri="{9D8B030D-6E8A-4147-A177-3AD203B41FA5}">
                      <a16:colId xmlns:a16="http://schemas.microsoft.com/office/drawing/2014/main" val="1105222462"/>
                    </a:ext>
                  </a:extLst>
                </a:gridCol>
                <a:gridCol w="1020532">
                  <a:extLst>
                    <a:ext uri="{9D8B030D-6E8A-4147-A177-3AD203B41FA5}">
                      <a16:colId xmlns:a16="http://schemas.microsoft.com/office/drawing/2014/main" val="2585984946"/>
                    </a:ext>
                  </a:extLst>
                </a:gridCol>
              </a:tblGrid>
              <a:tr h="361756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Sillhoute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Calinski-Harabasz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Davies-Bouldin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Homogeneity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Rand Index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Completeness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3116742"/>
                  </a:ext>
                </a:extLst>
              </a:tr>
              <a:tr h="3617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0.4853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653.4641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0.7190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31765918"/>
                  </a:ext>
                </a:extLst>
              </a:tr>
              <a:tr h="3617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0.4287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717.2169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0.7494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2572678"/>
                  </a:ext>
                </a:extLst>
              </a:tr>
              <a:tr h="3617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0.3772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682.4251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0.8300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70547379"/>
                  </a:ext>
                </a:extLst>
              </a:tr>
              <a:tr h="3617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0.3426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660.6022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0.9202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5479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470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1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0" y="0"/>
            <a:ext cx="73176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Rubik"/>
                <a:ea typeface="Rubik"/>
                <a:cs typeface="Rubik"/>
                <a:sym typeface="Rubik"/>
              </a:rPr>
              <a:t>Referensi Link</a:t>
            </a:r>
            <a:endParaRPr sz="45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34" name="Google Shape;434;p5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1"/>
          <p:cNvSpPr txBox="1"/>
          <p:nvPr/>
        </p:nvSpPr>
        <p:spPr>
          <a:xfrm>
            <a:off x="0" y="877311"/>
            <a:ext cx="67725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5"/>
              </a:rPr>
              <a:t>Github Rizal</a:t>
            </a:r>
            <a:br>
              <a:rPr lang="en" sz="1600" dirty="0">
                <a:latin typeface="Rubik"/>
                <a:ea typeface="Rubik"/>
                <a:cs typeface="Rubik"/>
                <a:sym typeface="Rubik"/>
              </a:rPr>
            </a:br>
            <a:endParaRPr sz="1600" dirty="0">
              <a:latin typeface="Rubik"/>
              <a:ea typeface="Rubik"/>
              <a:cs typeface="Rubik"/>
              <a:sym typeface="Rubik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</a:pPr>
            <a:r>
              <a:rPr lang="en" sz="1600" u="sng" dirty="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Tableau Rizal</a:t>
            </a:r>
            <a:endParaRPr sz="1600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2"/>
          <p:cNvPicPr preferRelativeResize="0"/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 txBox="1"/>
          <p:nvPr/>
        </p:nvSpPr>
        <p:spPr>
          <a:xfrm>
            <a:off x="0" y="52400"/>
            <a:ext cx="73176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Video Presentation 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6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2"/>
          <p:cNvSpPr txBox="1"/>
          <p:nvPr/>
        </p:nvSpPr>
        <p:spPr>
          <a:xfrm>
            <a:off x="1429400" y="4433400"/>
            <a:ext cx="62982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https://drive.google.com/file/d/1y8nYfX2q6l7Q8-0Yr7RHXaG0R1w11vaA/view?usp=sharing</a:t>
            </a:r>
            <a:endParaRPr/>
          </a:p>
        </p:txBody>
      </p:sp>
      <p:pic>
        <p:nvPicPr>
          <p:cNvPr id="2" name="Presentation">
            <a:hlinkClick r:id="" action="ppaction://media"/>
            <a:extLst>
              <a:ext uri="{FF2B5EF4-FFF2-40B4-BE49-F238E27FC236}">
                <a16:creationId xmlns:a16="http://schemas.microsoft.com/office/drawing/2014/main" id="{6C68BA9E-C33F-B619-55A2-DA4D5A443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85103" y="860150"/>
            <a:ext cx="5986793" cy="3367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3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2" name="Google Shape;452;p53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453" name="Google Shape;453;p53"/>
          <p:cNvSpPr/>
          <p:nvPr/>
        </p:nvSpPr>
        <p:spPr>
          <a:xfrm>
            <a:off x="4871775" y="4301225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Logo Company</a:t>
            </a:r>
            <a:endParaRPr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726913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Analisis Data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9311" y="1681225"/>
            <a:ext cx="4645374" cy="34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340500" y="185625"/>
            <a:ext cx="6977100" cy="6288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00" y="972900"/>
            <a:ext cx="4131125" cy="25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5024550" y="1004000"/>
            <a:ext cx="3693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yang terjual tertinggi pada bulan maret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Cenderung barang terjual di sekitar 1400 perbulan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0500" y="185625"/>
            <a:ext cx="6977100" cy="6288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Pendapatan (daily)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1036750" y="3927425"/>
            <a:ext cx="36930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Pendapatan tertinggi pada 2 Maret 2022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Memiliki nilai rata rata sekitaran Rp 400.000,00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738" y="770675"/>
            <a:ext cx="7070532" cy="29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56900" y="185625"/>
            <a:ext cx="7260600" cy="6288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penjualan berdasarkan produk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340500" y="3597725"/>
            <a:ext cx="3693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Peringkat produk berdasar penjualan: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Thai Tea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Ginger Candy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Choco Bar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Coffee Candy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Yoghurt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09457"/>
            <a:ext cx="9144001" cy="251128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5192250" y="3603275"/>
            <a:ext cx="3693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Produk Thai Tea menjadi yang terbaik pada tahun 2022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57000" y="9770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pendapatan berdasarkan Nama toko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340500" y="39933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Peringkat pendapatan berdasarkan toko: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Lingga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Sinar Harapan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Prestasi Utama</a:t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5192250" y="39989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Lingga dan sinar harapan menjadi toko yang berbeda sendiri jika didasarkan pendapatan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94680"/>
            <a:ext cx="9144000" cy="275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1209</Words>
  <Application>Microsoft Office PowerPoint</Application>
  <PresentationFormat>On-screen Show (16:9)</PresentationFormat>
  <Paragraphs>237</Paragraphs>
  <Slides>44</Slides>
  <Notes>44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Rubik Medium</vt:lpstr>
      <vt:lpstr>Rubik</vt:lpstr>
      <vt:lpstr>Rubik SemiBold</vt:lpstr>
      <vt:lpstr>Rubik Light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Wolfgang Mozart</cp:lastModifiedBy>
  <cp:revision>3</cp:revision>
  <dcterms:modified xsi:type="dcterms:W3CDTF">2023-09-24T13:26:11Z</dcterms:modified>
</cp:coreProperties>
</file>